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0" r:id="rId3"/>
    <p:sldId id="260" r:id="rId4"/>
    <p:sldId id="261" r:id="rId5"/>
    <p:sldId id="262" r:id="rId6"/>
    <p:sldId id="263" r:id="rId7"/>
    <p:sldId id="264" r:id="rId8"/>
    <p:sldId id="265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9750299"/>
  <ax:ocxPr ax:name="ForeColor" ax:value="2147483650"/>
  <ax:ocxPr ax:name="Size" ax:value="6985;1693"/>
  <ax:ocxPr ax:name="FontName" ax:value="Arial"/>
  <ax:ocxPr ax:name="FontEffects" ax:value="1073741825"/>
  <ax:ocxPr ax:name="FontHeight" ax:value="525"/>
  <ax:ocxPr ax:name="FontCharSet" ax:value="0"/>
  <ax:ocxPr ax:name="FontPitchAndFamily" ax:value="2"/>
  <ax:ocxPr ax:name="FontWeight" ax:value="700"/>
</ax:ocx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ForeColor" ax:value="2147483650"/>
  <ax:ocxPr ax:name="Size" ax:value="7197;1693"/>
  <ax:ocxPr ax:name="FontName" ax:value="Arial"/>
  <ax:ocxPr ax:name="FontEffects" ax:value="1073741825"/>
  <ax:ocxPr ax:name="FontHeight" ax:value="525"/>
  <ax:ocxPr ax:name="FontCharSet" ax:value="0"/>
  <ax:ocxPr ax:name="FontPitchAndFamily" ax:value="2"/>
  <ax:ocxPr ax:name="FontWeight" ax:value="700"/>
</ax:ocx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5FDB-3F01-463F-A5BC-97EE1A814DFB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2158-85EF-46CD-BA44-EE64D9A8B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5FDB-3F01-463F-A5BC-97EE1A814DFB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2158-85EF-46CD-BA44-EE64D9A8B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5FDB-3F01-463F-A5BC-97EE1A814DFB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2158-85EF-46CD-BA44-EE64D9A8B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E35A3F2-97E7-4EF9-B829-092EA8B443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5FDB-3F01-463F-A5BC-97EE1A814DFB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2158-85EF-46CD-BA44-EE64D9A8B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5FDB-3F01-463F-A5BC-97EE1A814DFB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2158-85EF-46CD-BA44-EE64D9A8B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5FDB-3F01-463F-A5BC-97EE1A814DFB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2158-85EF-46CD-BA44-EE64D9A8B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5FDB-3F01-463F-A5BC-97EE1A814DFB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2158-85EF-46CD-BA44-EE64D9A8B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5FDB-3F01-463F-A5BC-97EE1A814DFB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2158-85EF-46CD-BA44-EE64D9A8B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5FDB-3F01-463F-A5BC-97EE1A814DFB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2158-85EF-46CD-BA44-EE64D9A8B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5FDB-3F01-463F-A5BC-97EE1A814DFB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2158-85EF-46CD-BA44-EE64D9A8B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E5FDB-3F01-463F-A5BC-97EE1A814DFB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52158-85EF-46CD-BA44-EE64D9A8B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E5FDB-3F01-463F-A5BC-97EE1A814DFB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52158-85EF-46CD-BA44-EE64D9A8B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13" Type="http://schemas.openxmlformats.org/officeDocument/2006/relationships/oleObject" Target="../embeddings/oleObject2.bin"/><Relationship Id="rId18" Type="http://schemas.openxmlformats.org/officeDocument/2006/relationships/image" Target="../media/image11.gif"/><Relationship Id="rId3" Type="http://schemas.openxmlformats.org/officeDocument/2006/relationships/control" Target="../activeX/activeX2.xml"/><Relationship Id="rId7" Type="http://schemas.openxmlformats.org/officeDocument/2006/relationships/audio" Target="../media/audio3.wav"/><Relationship Id="rId12" Type="http://schemas.openxmlformats.org/officeDocument/2006/relationships/oleObject" Target="../embeddings/oleObject1.bin"/><Relationship Id="rId17" Type="http://schemas.openxmlformats.org/officeDocument/2006/relationships/image" Target="../media/image10.jpeg"/><Relationship Id="rId2" Type="http://schemas.openxmlformats.org/officeDocument/2006/relationships/control" Target="../activeX/activeX1.xml"/><Relationship Id="rId16" Type="http://schemas.openxmlformats.org/officeDocument/2006/relationships/oleObject" Target="../embeddings/oleObject3.bin"/><Relationship Id="rId20" Type="http://schemas.openxmlformats.org/officeDocument/2006/relationships/image" Target="../media/image12.gif"/><Relationship Id="rId1" Type="http://schemas.openxmlformats.org/officeDocument/2006/relationships/vmlDrawing" Target="../drawings/vmlDrawing1.vml"/><Relationship Id="rId6" Type="http://schemas.openxmlformats.org/officeDocument/2006/relationships/audio" Target="../media/audio2.wav"/><Relationship Id="rId11" Type="http://schemas.openxmlformats.org/officeDocument/2006/relationships/image" Target="../media/image7.wmf"/><Relationship Id="rId5" Type="http://schemas.openxmlformats.org/officeDocument/2006/relationships/audio" Target="../media/audio1.wav"/><Relationship Id="rId15" Type="http://schemas.openxmlformats.org/officeDocument/2006/relationships/image" Target="../media/image9.gif"/><Relationship Id="rId10" Type="http://schemas.openxmlformats.org/officeDocument/2006/relationships/image" Target="../media/image6.png"/><Relationship Id="rId19" Type="http://schemas.openxmlformats.org/officeDocument/2006/relationships/oleObject" Target="../embeddings/oleObject4.bin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5.png"/><Relationship Id="rId14" Type="http://schemas.openxmlformats.org/officeDocument/2006/relationships/image" Target="../media/image8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10%20Track%2010.mp3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 descr="Picture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467350" y="2590800"/>
            <a:ext cx="304800" cy="1219200"/>
          </a:xfrm>
          <a:prstGeom prst="rect">
            <a:avLst/>
          </a:prstGeom>
          <a:noFill/>
        </p:spPr>
      </p:pic>
      <p:pic>
        <p:nvPicPr>
          <p:cNvPr id="87043" name="Picture 3" descr="Picture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229350" y="2286000"/>
            <a:ext cx="304800" cy="1219200"/>
          </a:xfrm>
          <a:prstGeom prst="rect">
            <a:avLst/>
          </a:prstGeom>
          <a:noFill/>
        </p:spPr>
      </p:pic>
      <p:pic>
        <p:nvPicPr>
          <p:cNvPr id="87044" name="Picture 4" descr="art_se_2kids[1]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292225" y="1981200"/>
            <a:ext cx="460375" cy="1190625"/>
          </a:xfrm>
          <a:prstGeom prst="rect">
            <a:avLst/>
          </a:prstGeom>
          <a:noFill/>
        </p:spPr>
      </p:pic>
      <p:pic>
        <p:nvPicPr>
          <p:cNvPr id="87045" name="Picture 5" descr="art_se_2kids[1]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333750" y="2895600"/>
            <a:ext cx="460375" cy="1190625"/>
          </a:xfrm>
          <a:prstGeom prst="rect">
            <a:avLst/>
          </a:prstGeom>
          <a:noFill/>
        </p:spPr>
      </p:pic>
      <p:pic>
        <p:nvPicPr>
          <p:cNvPr id="87048" name="Picture 21" descr="POINSET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5626853">
            <a:off x="7716837" y="280988"/>
            <a:ext cx="1687513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7049" name="Object 25"/>
          <p:cNvGraphicFramePr>
            <a:graphicFrameLocks noChangeAspect="1"/>
          </p:cNvGraphicFramePr>
          <p:nvPr/>
        </p:nvGraphicFramePr>
        <p:xfrm>
          <a:off x="1371600" y="2743200"/>
          <a:ext cx="533400" cy="530225"/>
        </p:xfrm>
        <a:graphic>
          <a:graphicData uri="http://schemas.openxmlformats.org/presentationml/2006/ole">
            <p:oleObj spid="_x0000_s17412" name="Clip" r:id="rId12" imgW="4286160" imgH="3676320" progId="">
              <p:embed/>
            </p:oleObj>
          </a:graphicData>
        </a:graphic>
      </p:graphicFrame>
      <p:graphicFrame>
        <p:nvGraphicFramePr>
          <p:cNvPr id="87050" name="Object 28"/>
          <p:cNvGraphicFramePr>
            <a:graphicFrameLocks noChangeAspect="1"/>
          </p:cNvGraphicFramePr>
          <p:nvPr/>
        </p:nvGraphicFramePr>
        <p:xfrm>
          <a:off x="8229600" y="2514600"/>
          <a:ext cx="914400" cy="758825"/>
        </p:xfrm>
        <a:graphic>
          <a:graphicData uri="http://schemas.openxmlformats.org/presentationml/2006/ole">
            <p:oleObj spid="_x0000_s17413" name="Clip" r:id="rId13" imgW="4286160" imgH="3676320" progId="">
              <p:embed/>
            </p:oleObj>
          </a:graphicData>
        </a:graphic>
      </p:graphicFrame>
      <p:pic>
        <p:nvPicPr>
          <p:cNvPr id="314404" name="Picture 36" descr="butter3clr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14791761" flipV="1">
            <a:off x="8113712" y="573088"/>
            <a:ext cx="6889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0" y="3200400"/>
            <a:ext cx="3886200" cy="1295400"/>
            <a:chOff x="144" y="1584"/>
            <a:chExt cx="2304" cy="864"/>
          </a:xfrm>
        </p:grpSpPr>
        <p:sp>
          <p:nvSpPr>
            <p:cNvPr id="87069" name="Rectangle 29"/>
            <p:cNvSpPr>
              <a:spLocks noChangeArrowheads="1"/>
            </p:cNvSpPr>
            <p:nvPr/>
          </p:nvSpPr>
          <p:spPr bwMode="auto">
            <a:xfrm>
              <a:off x="144" y="1584"/>
              <a:ext cx="100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0" name="Rectangle 30"/>
            <p:cNvSpPr>
              <a:spLocks noChangeArrowheads="1"/>
            </p:cNvSpPr>
            <p:nvPr/>
          </p:nvSpPr>
          <p:spPr bwMode="auto">
            <a:xfrm>
              <a:off x="576" y="1776"/>
              <a:ext cx="100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1" name="Rectangle 31"/>
            <p:cNvSpPr>
              <a:spLocks noChangeArrowheads="1"/>
            </p:cNvSpPr>
            <p:nvPr/>
          </p:nvSpPr>
          <p:spPr bwMode="auto">
            <a:xfrm>
              <a:off x="1008" y="1968"/>
              <a:ext cx="1056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2" name="Rectangle 32"/>
            <p:cNvSpPr>
              <a:spLocks noChangeArrowheads="1"/>
            </p:cNvSpPr>
            <p:nvPr/>
          </p:nvSpPr>
          <p:spPr bwMode="auto">
            <a:xfrm>
              <a:off x="1392" y="2160"/>
              <a:ext cx="1056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 rot="21591463" flipV="1">
            <a:off x="4572000" y="3200400"/>
            <a:ext cx="4340225" cy="1295400"/>
            <a:chOff x="144" y="1584"/>
            <a:chExt cx="2304" cy="864"/>
          </a:xfrm>
        </p:grpSpPr>
        <p:sp>
          <p:nvSpPr>
            <p:cNvPr id="87074" name="Rectangle 34"/>
            <p:cNvSpPr>
              <a:spLocks noChangeArrowheads="1"/>
            </p:cNvSpPr>
            <p:nvPr/>
          </p:nvSpPr>
          <p:spPr bwMode="auto">
            <a:xfrm>
              <a:off x="144" y="1584"/>
              <a:ext cx="100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5" name="Rectangle 35"/>
            <p:cNvSpPr>
              <a:spLocks noChangeArrowheads="1"/>
            </p:cNvSpPr>
            <p:nvPr/>
          </p:nvSpPr>
          <p:spPr bwMode="auto">
            <a:xfrm>
              <a:off x="576" y="1776"/>
              <a:ext cx="100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6" name="Rectangle 36"/>
            <p:cNvSpPr>
              <a:spLocks noChangeArrowheads="1"/>
            </p:cNvSpPr>
            <p:nvPr/>
          </p:nvSpPr>
          <p:spPr bwMode="auto">
            <a:xfrm>
              <a:off x="1008" y="1968"/>
              <a:ext cx="1056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7" name="Rectangle 37"/>
            <p:cNvSpPr>
              <a:spLocks noChangeArrowheads="1"/>
            </p:cNvSpPr>
            <p:nvPr/>
          </p:nvSpPr>
          <p:spPr bwMode="auto">
            <a:xfrm>
              <a:off x="1392" y="2160"/>
              <a:ext cx="1056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7078" name="Text Box 38"/>
          <p:cNvSpPr txBox="1">
            <a:spLocks noChangeArrowheads="1"/>
          </p:cNvSpPr>
          <p:nvPr/>
        </p:nvSpPr>
        <p:spPr bwMode="auto">
          <a:xfrm>
            <a:off x="5410200" y="3748088"/>
            <a:ext cx="114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charset="0"/>
              </a:rPr>
              <a:t>stairs</a:t>
            </a:r>
          </a:p>
        </p:txBody>
      </p:sp>
      <p:pic>
        <p:nvPicPr>
          <p:cNvPr id="87079" name="Picture 39" descr="127[1]"/>
          <p:cNvPicPr>
            <a:picLocks noChangeAspect="1" noChangeArrowheads="1" noCrop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90600" cy="3200400"/>
          </a:xfrm>
          <a:prstGeom prst="rect">
            <a:avLst/>
          </a:prstGeom>
          <a:noFill/>
        </p:spPr>
      </p:pic>
      <p:graphicFrame>
        <p:nvGraphicFramePr>
          <p:cNvPr id="87080" name="Object 26"/>
          <p:cNvGraphicFramePr>
            <a:graphicFrameLocks noChangeAspect="1"/>
          </p:cNvGraphicFramePr>
          <p:nvPr>
            <p:ph sz="quarter" idx="2"/>
          </p:nvPr>
        </p:nvGraphicFramePr>
        <p:xfrm>
          <a:off x="0" y="2995613"/>
          <a:ext cx="990600" cy="280987"/>
        </p:xfrm>
        <a:graphic>
          <a:graphicData uri="http://schemas.openxmlformats.org/presentationml/2006/ole">
            <p:oleObj spid="_x0000_s17430" name="Clip" r:id="rId16" imgW="4446000" imgH="4417560" progId="">
              <p:embed/>
            </p:oleObj>
          </a:graphicData>
        </a:graphic>
      </p:graphicFrame>
      <p:pic>
        <p:nvPicPr>
          <p:cNvPr id="87081" name="Picture 41" descr="shark4[1]"/>
          <p:cNvPicPr>
            <a:picLocks noChangeAspect="1" noChangeArrowheads="1"/>
          </p:cNvPicPr>
          <p:nvPr/>
        </p:nvPicPr>
        <p:blipFill>
          <a:blip r:embed="rId17">
            <a:lum bright="-14000"/>
          </a:blip>
          <a:srcRect/>
          <a:stretch>
            <a:fillRect/>
          </a:stretch>
        </p:blipFill>
        <p:spPr bwMode="auto">
          <a:xfrm>
            <a:off x="0" y="4572000"/>
            <a:ext cx="9144000" cy="2286000"/>
          </a:xfrm>
          <a:prstGeom prst="rect">
            <a:avLst/>
          </a:prstGeom>
          <a:noFill/>
        </p:spPr>
      </p:pic>
      <p:pic>
        <p:nvPicPr>
          <p:cNvPr id="87082" name="Picture 17" descr="aminatline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 rot="5400000">
            <a:off x="5703888" y="3363912"/>
            <a:ext cx="6858000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83" name="Picture 19" descr="aminatline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 rot="5400000">
            <a:off x="-3417887" y="3363912"/>
            <a:ext cx="6858000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84" name="Picture 20" descr="aminatline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0" y="6781800"/>
            <a:ext cx="91440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7085" name="Object 26"/>
          <p:cNvGraphicFramePr>
            <a:graphicFrameLocks noChangeAspect="1"/>
          </p:cNvGraphicFramePr>
          <p:nvPr/>
        </p:nvGraphicFramePr>
        <p:xfrm>
          <a:off x="6629400" y="3200400"/>
          <a:ext cx="381000" cy="488950"/>
        </p:xfrm>
        <a:graphic>
          <a:graphicData uri="http://schemas.openxmlformats.org/presentationml/2006/ole">
            <p:oleObj spid="_x0000_s17431" name="Clip" r:id="rId19" imgW="4446000" imgH="4417560" progId="">
              <p:embed/>
            </p:oleObj>
          </a:graphicData>
        </a:graphic>
      </p:graphicFrame>
      <p:pic>
        <p:nvPicPr>
          <p:cNvPr id="314410" name="Picture 42" descr="3d butterfly"/>
          <p:cNvPicPr>
            <a:picLocks noChangeAspect="1" noChangeArrowheads="1" noCrop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 rot="287986">
            <a:off x="1676400" y="2590800"/>
            <a:ext cx="4572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87" name="WordArt 47"/>
          <p:cNvSpPr>
            <a:spLocks noChangeArrowheads="1" noChangeShapeType="1" noTextEdit="1"/>
          </p:cNvSpPr>
          <p:nvPr/>
        </p:nvSpPr>
        <p:spPr bwMode="auto">
          <a:xfrm>
            <a:off x="3124200" y="42863"/>
            <a:ext cx="303847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AB0529"/>
                  </a:solidFill>
                  <a:round/>
                  <a:headEnd/>
                  <a:tailEnd/>
                </a:ln>
                <a:solidFill>
                  <a:srgbClr val="00C800">
                    <a:alpha val="67999"/>
                  </a:srgbClr>
                </a:solidFill>
                <a:latin typeface="Bodoni MT Black"/>
              </a:rPr>
              <a:t>Shark attack</a:t>
            </a:r>
          </a:p>
        </p:txBody>
      </p:sp>
      <p:pic>
        <p:nvPicPr>
          <p:cNvPr id="87088" name="Picture 48" descr="art_se_2kids[1]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981200" y="2286000"/>
            <a:ext cx="460375" cy="1190625"/>
          </a:xfrm>
          <a:prstGeom prst="rect">
            <a:avLst/>
          </a:prstGeom>
          <a:noFill/>
        </p:spPr>
      </p:pic>
      <p:pic>
        <p:nvPicPr>
          <p:cNvPr id="87089" name="Picture 49" descr="art_se_2kids[1]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647950" y="2590800"/>
            <a:ext cx="460375" cy="1190625"/>
          </a:xfrm>
          <a:prstGeom prst="rect">
            <a:avLst/>
          </a:prstGeom>
          <a:noFill/>
        </p:spPr>
      </p:pic>
      <p:pic>
        <p:nvPicPr>
          <p:cNvPr id="87090" name="Picture 50" descr="art_se_2kids[1]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962400" y="4829175"/>
            <a:ext cx="460375" cy="1190625"/>
          </a:xfrm>
          <a:prstGeom prst="rect">
            <a:avLst/>
          </a:prstGeom>
          <a:noFill/>
        </p:spPr>
      </p:pic>
      <p:pic>
        <p:nvPicPr>
          <p:cNvPr id="87091" name="Picture 51" descr="Picture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915150" y="1981200"/>
            <a:ext cx="304800" cy="1219200"/>
          </a:xfrm>
          <a:prstGeom prst="rect">
            <a:avLst/>
          </a:prstGeom>
          <a:noFill/>
        </p:spPr>
      </p:pic>
      <p:pic>
        <p:nvPicPr>
          <p:cNvPr id="87092" name="Picture 52" descr="Picture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629150" y="2819400"/>
            <a:ext cx="304800" cy="1219200"/>
          </a:xfrm>
          <a:prstGeom prst="rect">
            <a:avLst/>
          </a:prstGeom>
          <a:noFill/>
        </p:spPr>
      </p:pic>
      <p:pic>
        <p:nvPicPr>
          <p:cNvPr id="87093" name="Picture 53" descr="Picture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114800" y="4800600"/>
            <a:ext cx="304800" cy="1219200"/>
          </a:xfrm>
          <a:prstGeom prst="rect">
            <a:avLst/>
          </a:prstGeom>
          <a:noFill/>
        </p:spPr>
      </p:pic>
      <p:sp>
        <p:nvSpPr>
          <p:cNvPr id="87094" name="Text Box 54"/>
          <p:cNvSpPr txBox="1">
            <a:spLocks noChangeArrowheads="1"/>
          </p:cNvSpPr>
          <p:nvPr/>
        </p:nvSpPr>
        <p:spPr bwMode="auto">
          <a:xfrm>
            <a:off x="2286000" y="1143000"/>
            <a:ext cx="464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solidFill>
                  <a:srgbClr val="FF3300"/>
                </a:solidFill>
                <a:latin typeface="Arial" charset="0"/>
              </a:rPr>
              <a:t>U  N  I  F  O  R  M  S</a:t>
            </a:r>
            <a:endParaRPr lang="en-US" sz="3600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87095" name="Rectangle 55"/>
          <p:cNvSpPr>
            <a:spLocks noChangeArrowheads="1"/>
          </p:cNvSpPr>
          <p:nvPr/>
        </p:nvSpPr>
        <p:spPr bwMode="auto">
          <a:xfrm>
            <a:off x="2438400" y="1219200"/>
            <a:ext cx="388938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7096" name="Rectangle 56"/>
          <p:cNvSpPr>
            <a:spLocks noChangeArrowheads="1"/>
          </p:cNvSpPr>
          <p:nvPr/>
        </p:nvSpPr>
        <p:spPr bwMode="auto">
          <a:xfrm>
            <a:off x="2971800" y="1219200"/>
            <a:ext cx="388938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97" name="Rectangle 57"/>
          <p:cNvSpPr>
            <a:spLocks noChangeArrowheads="1"/>
          </p:cNvSpPr>
          <p:nvPr/>
        </p:nvSpPr>
        <p:spPr bwMode="auto">
          <a:xfrm>
            <a:off x="3429000" y="1219200"/>
            <a:ext cx="388938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98" name="Rectangle 58"/>
          <p:cNvSpPr>
            <a:spLocks noChangeArrowheads="1"/>
          </p:cNvSpPr>
          <p:nvPr/>
        </p:nvSpPr>
        <p:spPr bwMode="auto">
          <a:xfrm>
            <a:off x="3886200" y="1219200"/>
            <a:ext cx="388938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99" name="Rectangle 59"/>
          <p:cNvSpPr>
            <a:spLocks noChangeArrowheads="1"/>
          </p:cNvSpPr>
          <p:nvPr/>
        </p:nvSpPr>
        <p:spPr bwMode="auto">
          <a:xfrm>
            <a:off x="4495800" y="1219200"/>
            <a:ext cx="388938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100" name="Rectangle 60"/>
          <p:cNvSpPr>
            <a:spLocks noChangeArrowheads="1"/>
          </p:cNvSpPr>
          <p:nvPr/>
        </p:nvSpPr>
        <p:spPr bwMode="auto">
          <a:xfrm>
            <a:off x="5105400" y="1219200"/>
            <a:ext cx="388938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101" name="Rectangle 61"/>
          <p:cNvSpPr>
            <a:spLocks noChangeArrowheads="1"/>
          </p:cNvSpPr>
          <p:nvPr/>
        </p:nvSpPr>
        <p:spPr bwMode="auto">
          <a:xfrm>
            <a:off x="5715000" y="1219200"/>
            <a:ext cx="388938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102" name="Rectangle 62"/>
          <p:cNvSpPr>
            <a:spLocks noChangeArrowheads="1"/>
          </p:cNvSpPr>
          <p:nvPr/>
        </p:nvSpPr>
        <p:spPr bwMode="auto">
          <a:xfrm>
            <a:off x="6324600" y="1219200"/>
            <a:ext cx="388938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7103" name="Picture 20" descr="aminatline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0" y="-57150"/>
            <a:ext cx="914400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ontrols>
      <p:control spid="17410" name="TextBox2" r:id="rId2" imgW="2514600" imgH="609480"/>
      <p:control spid="17411" name="TextBox1" r:id="rId3" imgW="2590920" imgH="609480"/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70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870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870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87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87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59000"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70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70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70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870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7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870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87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87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871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87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870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3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7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04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870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2" dur="500"/>
                                        <p:tgtEl>
                                          <p:spTgt spid="870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87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08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870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1" dur="500"/>
                                        <p:tgtEl>
                                          <p:spTgt spid="87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08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870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0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87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6" dur="500"/>
                                        <p:tgtEl>
                                          <p:spTgt spid="87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04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870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2" dur="500"/>
                                        <p:tgtEl>
                                          <p:spTgt spid="87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09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870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1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043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870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20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87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042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870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29" dur="500"/>
                                        <p:tgtEl>
                                          <p:spTgt spid="870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87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35" dur="500"/>
                                        <p:tgtEl>
                                          <p:spTgt spid="870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092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870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1" dur="500"/>
                                        <p:tgtEl>
                                          <p:spTgt spid="870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095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870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7" dur="500"/>
                                        <p:tgtEl>
                                          <p:spTgt spid="870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096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870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3" dur="500"/>
                                        <p:tgtEl>
                                          <p:spTgt spid="870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097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87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9" dur="500"/>
                                        <p:tgtEl>
                                          <p:spTgt spid="87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098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870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5" dur="500"/>
                                        <p:tgtEl>
                                          <p:spTgt spid="87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099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87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1" dur="500"/>
                                        <p:tgtEl>
                                          <p:spTgt spid="87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100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87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7" dur="500"/>
                                        <p:tgtEl>
                                          <p:spTgt spid="87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101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87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3" dur="500"/>
                                        <p:tgtEl>
                                          <p:spTgt spid="87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102"/>
                  </p:tgtEl>
                </p:cond>
              </p:nextCondLst>
            </p:seq>
          </p:childTnLst>
        </p:cTn>
      </p:par>
    </p:tnLst>
    <p:bldLst>
      <p:bldP spid="87078" grpId="0"/>
      <p:bldP spid="87087" grpId="0" animBg="1"/>
      <p:bldP spid="87095" grpId="0" animBg="1"/>
      <p:bldP spid="87095" grpId="1" animBg="1"/>
      <p:bldP spid="87096" grpId="0" animBg="1"/>
      <p:bldP spid="87096" grpId="1" animBg="1"/>
      <p:bldP spid="87097" grpId="0" animBg="1"/>
      <p:bldP spid="87097" grpId="1" animBg="1"/>
      <p:bldP spid="87098" grpId="0" animBg="1"/>
      <p:bldP spid="87098" grpId="1" animBg="1"/>
      <p:bldP spid="87099" grpId="0" animBg="1"/>
      <p:bldP spid="87099" grpId="1" animBg="1"/>
      <p:bldP spid="87100" grpId="0" animBg="1"/>
      <p:bldP spid="87100" grpId="1" animBg="1"/>
      <p:bldP spid="87101" grpId="0" animBg="1"/>
      <p:bldP spid="87101" grpId="1" animBg="1"/>
      <p:bldP spid="87102" grpId="0" animBg="1"/>
      <p:bldP spid="87102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3963122472009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990600" y="0"/>
            <a:ext cx="7248525" cy="35814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Thank </a:t>
            </a:r>
            <a:r>
              <a:rPr lang="en-US" sz="3600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 for </a:t>
            </a:r>
            <a:r>
              <a:rPr lang="en-US" sz="36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your attention.</a:t>
            </a:r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914400" y="4572000"/>
            <a:ext cx="7467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GOOD BYE.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  <p:bldP spid="1536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icture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57200"/>
            <a:ext cx="86868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685800" y="685800"/>
            <a:ext cx="6858000" cy="18312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</a:rPr>
              <a:t>Period 6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5400" b="1" dirty="0">
                <a:latin typeface="Times New Roman" pitchFamily="18" charset="0"/>
              </a:rPr>
              <a:t>UNIT </a:t>
            </a:r>
            <a:r>
              <a:rPr lang="en-US" sz="5400" b="1" dirty="0" smtClean="0">
                <a:latin typeface="Times New Roman" pitchFamily="18" charset="0"/>
              </a:rPr>
              <a:t>1 - </a:t>
            </a:r>
            <a:r>
              <a:rPr lang="en-US" sz="5400" b="1" dirty="0" smtClean="0">
                <a:latin typeface="Times New Roman" pitchFamily="18" charset="0"/>
              </a:rPr>
              <a:t>SKIL 2 </a:t>
            </a:r>
            <a:endParaRPr lang="en-US" sz="5400" b="1" dirty="0">
              <a:latin typeface="Times New Roman" pitchFamily="18" charset="0"/>
            </a:endParaRPr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1600200" y="4419600"/>
            <a:ext cx="5105400" cy="1295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-463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Welcome to our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52400" y="628650"/>
            <a:ext cx="7086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.VnVogueH" pitchFamily="34" charset="0"/>
              </a:rPr>
              <a:t>Listen and choose the correct </a:t>
            </a:r>
            <a:r>
              <a:rPr lang="en-US" sz="2400" dirty="0" smtClean="0">
                <a:solidFill>
                  <a:srgbClr val="FF0000"/>
                </a:solidFill>
                <a:latin typeface=".VnVogueH" pitchFamily="34" charset="0"/>
              </a:rPr>
              <a:t>answers</a:t>
            </a:r>
            <a:endParaRPr lang="en-US" sz="2400" dirty="0">
              <a:solidFill>
                <a:srgbClr val="FF0000"/>
              </a:solidFill>
              <a:latin typeface=".VnVogueH" pitchFamily="34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" y="1233488"/>
            <a:ext cx="647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9900CC"/>
                </a:solidFill>
              </a:rPr>
              <a:t>1. Susie…………..being at a girl’s school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81000" y="1600200"/>
            <a:ext cx="800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a</a:t>
            </a:r>
            <a:r>
              <a:rPr lang="en-US" sz="2400" dirty="0" smtClean="0"/>
              <a:t>. </a:t>
            </a:r>
            <a:r>
              <a:rPr lang="en-US" sz="2400" dirty="0"/>
              <a:t>likes                                        b. doesn’t like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0" y="2286000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9900CC"/>
                </a:solidFill>
              </a:rPr>
              <a:t>2. Susie’s favorite teacher is her……………teacher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2819399"/>
            <a:ext cx="66341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a. </a:t>
            </a:r>
            <a:r>
              <a:rPr lang="en-US" sz="2400" dirty="0" err="1"/>
              <a:t>maths</a:t>
            </a:r>
            <a:r>
              <a:rPr lang="en-US" sz="2400" dirty="0"/>
              <a:t>                                      b. science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0" y="3200400"/>
            <a:ext cx="7381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9900CC"/>
                </a:solidFill>
              </a:rPr>
              <a:t>3. Today, Susie……………….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28600" y="3810000"/>
            <a:ext cx="88677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AutoNum type="alphaLcPeriod"/>
            </a:pPr>
            <a:r>
              <a:rPr lang="en-US" sz="2400" dirty="0" smtClean="0"/>
              <a:t>is </a:t>
            </a:r>
            <a:r>
              <a:rPr lang="en-US" sz="2400" dirty="0"/>
              <a:t>wearing her uniform    </a:t>
            </a:r>
            <a:endParaRPr lang="en-US" sz="2400" dirty="0" smtClean="0"/>
          </a:p>
          <a:p>
            <a:pPr marL="457200" indent="-457200">
              <a:spcBef>
                <a:spcPct val="50000"/>
              </a:spcBef>
              <a:buAutoNum type="alphaLcPeriod"/>
            </a:pPr>
            <a:r>
              <a:rPr lang="en-US" sz="2400" dirty="0" smtClean="0"/>
              <a:t>b</a:t>
            </a:r>
            <a:r>
              <a:rPr lang="en-US" sz="2400" dirty="0"/>
              <a:t>. isn’t wearing her uniform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28600" y="4724400"/>
            <a:ext cx="76247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9900CC"/>
                </a:solidFill>
              </a:rPr>
              <a:t>4. Susie studies………………for three hours a week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228600" y="5257800"/>
            <a:ext cx="83296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a. English                                    b. Vietnamese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0" y="5562600"/>
            <a:ext cx="68294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9900CC"/>
                </a:solidFill>
              </a:rPr>
              <a:t>5. Susie does her homework……………..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381000" y="6019800"/>
            <a:ext cx="7705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a. at </a:t>
            </a:r>
            <a:r>
              <a:rPr lang="en-US" sz="2400" dirty="0" err="1"/>
              <a:t>breaktime</a:t>
            </a:r>
            <a:r>
              <a:rPr lang="en-US" sz="2400" dirty="0"/>
              <a:t>                            b. in the evening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152400" y="2666999"/>
            <a:ext cx="1143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</a:t>
            </a:r>
          </a:p>
        </p:txBody>
      </p:sp>
      <p:sp>
        <p:nvSpPr>
          <p:cNvPr id="2" name="Text Box 18"/>
          <p:cNvSpPr txBox="1">
            <a:spLocks noChangeArrowheads="1"/>
          </p:cNvSpPr>
          <p:nvPr/>
        </p:nvSpPr>
        <p:spPr bwMode="auto">
          <a:xfrm>
            <a:off x="0" y="4191000"/>
            <a:ext cx="2133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</a:t>
            </a:r>
          </a:p>
        </p:txBody>
      </p:sp>
      <p:sp>
        <p:nvSpPr>
          <p:cNvPr id="3" name="Text Box 18"/>
          <p:cNvSpPr txBox="1">
            <a:spLocks noChangeArrowheads="1"/>
          </p:cNvSpPr>
          <p:nvPr/>
        </p:nvSpPr>
        <p:spPr bwMode="auto">
          <a:xfrm>
            <a:off x="0" y="1371600"/>
            <a:ext cx="1066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   </a:t>
            </a:r>
            <a:endParaRPr lang="en-US" sz="5400" dirty="0">
              <a:solidFill>
                <a:srgbClr val="FF0000"/>
              </a:solidFill>
              <a:cs typeface="Arial" charset="0"/>
              <a:sym typeface="Wingdings" pitchFamily="2" charset="2"/>
            </a:endParaRPr>
          </a:p>
        </p:txBody>
      </p:sp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3581400" y="5029200"/>
            <a:ext cx="1219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</a:t>
            </a:r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152400" y="5943599"/>
            <a:ext cx="1676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solidFill>
                  <a:srgbClr val="FF0000"/>
                </a:solidFill>
                <a:cs typeface="Arial" charset="0"/>
                <a:sym typeface="Wingdings" pitchFamily="2" charset="2"/>
              </a:rPr>
              <a:t></a:t>
            </a:r>
          </a:p>
        </p:txBody>
      </p:sp>
      <p:sp>
        <p:nvSpPr>
          <p:cNvPr id="4114" name="WordArt 18"/>
          <p:cNvSpPr>
            <a:spLocks noChangeArrowheads="1" noChangeShapeType="1" noTextEdit="1"/>
          </p:cNvSpPr>
          <p:nvPr/>
        </p:nvSpPr>
        <p:spPr bwMode="auto">
          <a:xfrm>
            <a:off x="257175" y="114300"/>
            <a:ext cx="2357438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LISTENING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543800" y="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Guess</a:t>
            </a:r>
            <a:endParaRPr lang="en-US" sz="2800" b="1" dirty="0"/>
          </a:p>
        </p:txBody>
      </p:sp>
      <p:pic>
        <p:nvPicPr>
          <p:cNvPr id="45" name="10 Track 10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5486400" y="0"/>
            <a:ext cx="304800" cy="304800"/>
          </a:xfrm>
          <a:prstGeom prst="rect">
            <a:avLst/>
          </a:prstGeom>
        </p:spPr>
      </p:pic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7391400" y="457200"/>
          <a:ext cx="1524000" cy="6028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762000"/>
              </a:tblGrid>
              <a:tr h="48154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</a:tr>
              <a:tr h="55470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73261" fill="hold"/>
                                        <p:tgtEl>
                                          <p:spTgt spid="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5"/>
                </p:tgtEl>
              </p:cMediaNode>
            </p:audio>
          </p:childTnLst>
        </p:cTn>
      </p:par>
    </p:tnLst>
    <p:bldLst>
      <p:bldP spid="8210" grpId="0"/>
      <p:bldP spid="2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04800" y="381001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.VnVogueH" pitchFamily="34" charset="0"/>
              </a:rPr>
              <a:t>Listen and complete the sentences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66713" y="1295400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1. Susie is………………….years old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61950" y="1828800"/>
            <a:ext cx="6553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2. She is in grade……………..now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66713" y="2514600"/>
            <a:ext cx="7696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3</a:t>
            </a:r>
            <a:r>
              <a:rPr lang="en-US" sz="2800" dirty="0" smtClean="0"/>
              <a:t>. The teachers at her school are nice and……………</a:t>
            </a:r>
            <a:endParaRPr lang="en-US" sz="2800" dirty="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57188" y="3276600"/>
            <a:ext cx="7543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4. She studies Vietnamese in the………………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71475" y="3962400"/>
            <a:ext cx="502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5. They wear uniform………………</a:t>
            </a:r>
            <a:endParaRPr lang="en-US" sz="2800" dirty="0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057400" y="1219200"/>
            <a:ext cx="1447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9900CC"/>
                </a:solidFill>
              </a:rPr>
              <a:t>eleven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200400" y="1752600"/>
            <a:ext cx="68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9900CC"/>
                </a:solidFill>
              </a:rPr>
              <a:t>six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6400800" y="2286000"/>
            <a:ext cx="121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9900CC"/>
                </a:solidFill>
              </a:rPr>
              <a:t>helpful</a:t>
            </a:r>
            <a:endParaRPr lang="en-US" sz="2800" dirty="0">
              <a:solidFill>
                <a:srgbClr val="9900CC"/>
              </a:solidFill>
            </a:endParaRP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5119688" y="3124200"/>
            <a:ext cx="175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9900CC"/>
                </a:solidFill>
              </a:rPr>
              <a:t>afternoon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486150" y="3962400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9900CC"/>
                </a:solidFill>
              </a:rPr>
              <a:t>every day</a:t>
            </a:r>
            <a:endParaRPr lang="en-US" sz="2800" dirty="0">
              <a:solidFill>
                <a:srgbClr val="99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/>
      <p:bldP spid="5129" grpId="0"/>
      <p:bldP spid="5130" grpId="0"/>
      <p:bldP spid="5131" grpId="0"/>
      <p:bldP spid="51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276600" y="1524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.VnVogueH" pitchFamily="34" charset="0"/>
              </a:rPr>
              <a:t>punctuation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33400" y="657225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6600"/>
                </a:solidFill>
              </a:rPr>
              <a:t>1. Capital letters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28675" y="1020763"/>
            <a:ext cx="6410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- Starting a sentence</a:t>
            </a:r>
            <a:r>
              <a:rPr lang="en-US" sz="2400" dirty="0"/>
              <a:t>: </a:t>
            </a: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9900CC"/>
                </a:solidFill>
              </a:rPr>
              <a:t>When </a:t>
            </a:r>
            <a:r>
              <a:rPr lang="en-US" sz="2400" dirty="0">
                <a:solidFill>
                  <a:srgbClr val="9900CC"/>
                </a:solidFill>
              </a:rPr>
              <a:t>we are free….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28675" y="1439863"/>
            <a:ext cx="5343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- Proper names</a:t>
            </a:r>
            <a:r>
              <a:rPr lang="en-US" sz="2400" dirty="0"/>
              <a:t>: </a:t>
            </a:r>
            <a:r>
              <a:rPr lang="en-US" sz="2400" dirty="0" smtClean="0"/>
              <a:t>   </a:t>
            </a:r>
            <a:r>
              <a:rPr lang="en-US" sz="2400" dirty="0" smtClean="0">
                <a:solidFill>
                  <a:srgbClr val="9900CC"/>
                </a:solidFill>
              </a:rPr>
              <a:t>David</a:t>
            </a:r>
            <a:r>
              <a:rPr lang="en-US" sz="2400" dirty="0">
                <a:solidFill>
                  <a:srgbClr val="9900CC"/>
                </a:solidFill>
              </a:rPr>
              <a:t>, </a:t>
            </a:r>
            <a:r>
              <a:rPr lang="en-US" sz="2400" dirty="0" err="1">
                <a:solidFill>
                  <a:srgbClr val="9900CC"/>
                </a:solidFill>
              </a:rPr>
              <a:t>Ba</a:t>
            </a:r>
            <a:r>
              <a:rPr lang="en-US" sz="2400" dirty="0">
                <a:solidFill>
                  <a:srgbClr val="9900CC"/>
                </a:solidFill>
              </a:rPr>
              <a:t>….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828675" y="1809750"/>
            <a:ext cx="671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- Days and months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9900CC"/>
                </a:solidFill>
              </a:rPr>
              <a:t>Monday, September….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823913" y="2228850"/>
            <a:ext cx="5348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- Pronoun: </a:t>
            </a:r>
            <a:r>
              <a:rPr lang="en-US" sz="2400" dirty="0">
                <a:solidFill>
                  <a:srgbClr val="9900CC"/>
                </a:solidFill>
              </a:rPr>
              <a:t>I, She, He….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838200" y="2638425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- Places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9900CC"/>
                </a:solidFill>
              </a:rPr>
              <a:t>London, Ha Nam….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576263" y="30734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6600"/>
                </a:solidFill>
              </a:rPr>
              <a:t>2. Commas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(,)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852488" y="3473450"/>
            <a:ext cx="7148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- To separate long sentences and lists of things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1400175" y="3844925"/>
            <a:ext cx="670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9900CC"/>
                </a:solidFill>
              </a:rPr>
              <a:t>She has a book, a pen, a pencil and an ruler.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566738" y="4249738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6600"/>
                </a:solidFill>
              </a:rPr>
              <a:t>3. Full stops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(.)</a:t>
            </a:r>
            <a:r>
              <a:rPr lang="en-US" sz="2400" b="1" dirty="0"/>
              <a:t>, </a:t>
            </a:r>
            <a:r>
              <a:rPr lang="en-US" sz="2400" b="1" dirty="0">
                <a:solidFill>
                  <a:srgbClr val="006600"/>
                </a:solidFill>
              </a:rPr>
              <a:t>question marks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(?)</a:t>
            </a:r>
            <a:r>
              <a:rPr lang="en-US" sz="2400" b="1" dirty="0"/>
              <a:t>, </a:t>
            </a:r>
            <a:r>
              <a:rPr lang="en-US" sz="2400" b="1" dirty="0">
                <a:solidFill>
                  <a:srgbClr val="006600"/>
                </a:solidFill>
              </a:rPr>
              <a:t>or exclamation mark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(!)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866775" y="4668838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- They are put at the end of the sentences.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1428750" y="5097463"/>
            <a:ext cx="624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9900CC"/>
                </a:solidFill>
              </a:rPr>
              <a:t>We are learning English.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1452563" y="554355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9900CC"/>
                </a:solidFill>
              </a:rPr>
              <a:t>Are you a student?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1447800" y="6016625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9900CC"/>
                </a:solidFill>
              </a:rPr>
              <a:t>What a nice girl!</a:t>
            </a:r>
          </a:p>
        </p:txBody>
      </p:sp>
      <p:sp>
        <p:nvSpPr>
          <p:cNvPr id="6161" name="WordArt 17"/>
          <p:cNvSpPr>
            <a:spLocks noChangeArrowheads="1" noChangeShapeType="1" noTextEdit="1"/>
          </p:cNvSpPr>
          <p:nvPr/>
        </p:nvSpPr>
        <p:spPr bwMode="auto">
          <a:xfrm>
            <a:off x="300038" y="100013"/>
            <a:ext cx="2390775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WRITING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190750" y="90488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.VnVogueH" pitchFamily="34" charset="0"/>
              </a:rPr>
              <a:t>Correct  the punctuation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09600" y="577850"/>
            <a:ext cx="6858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1. </a:t>
            </a:r>
            <a:r>
              <a:rPr lang="en-US" sz="2800" dirty="0">
                <a:solidFill>
                  <a:srgbClr val="00B050"/>
                </a:solidFill>
              </a:rPr>
              <a:t>school starts on the 5</a:t>
            </a:r>
            <a:r>
              <a:rPr lang="en-US" sz="2800" baseline="30000" dirty="0">
                <a:solidFill>
                  <a:srgbClr val="00B050"/>
                </a:solidFill>
              </a:rPr>
              <a:t>th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september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00075" y="1630363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2. </a:t>
            </a:r>
            <a:r>
              <a:rPr lang="en-US" sz="2400" dirty="0">
                <a:solidFill>
                  <a:srgbClr val="00B050"/>
                </a:solidFill>
              </a:rPr>
              <a:t>does he live in ha </a:t>
            </a:r>
            <a:r>
              <a:rPr lang="en-US" sz="2400" dirty="0" err="1">
                <a:solidFill>
                  <a:srgbClr val="00B050"/>
                </a:solidFill>
              </a:rPr>
              <a:t>noi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04838" y="2630488"/>
            <a:ext cx="693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3. </a:t>
            </a:r>
            <a:r>
              <a:rPr lang="en-US" sz="2400" dirty="0" err="1">
                <a:solidFill>
                  <a:srgbClr val="00B050"/>
                </a:solidFill>
              </a:rPr>
              <a:t>i</a:t>
            </a:r>
            <a:r>
              <a:rPr lang="en-US" sz="2400" dirty="0">
                <a:solidFill>
                  <a:srgbClr val="00B050"/>
                </a:solidFill>
              </a:rPr>
              <a:t> am excited about the first day of school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95313" y="3614738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4. </a:t>
            </a:r>
            <a:r>
              <a:rPr lang="en-US" sz="2400" dirty="0">
                <a:solidFill>
                  <a:srgbClr val="00B050"/>
                </a:solidFill>
              </a:rPr>
              <a:t>are you doing your homework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04838" y="4583113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5. </a:t>
            </a:r>
            <a:r>
              <a:rPr lang="en-US" sz="2400" dirty="0">
                <a:solidFill>
                  <a:srgbClr val="00B050"/>
                </a:solidFill>
              </a:rPr>
              <a:t>we’re having an </a:t>
            </a:r>
            <a:r>
              <a:rPr lang="en-US" sz="2400" dirty="0" err="1">
                <a:solidFill>
                  <a:srgbClr val="00B050"/>
                </a:solidFill>
              </a:rPr>
              <a:t>english</a:t>
            </a:r>
            <a:r>
              <a:rPr lang="en-US" sz="2400" dirty="0">
                <a:solidFill>
                  <a:srgbClr val="00B050"/>
                </a:solidFill>
              </a:rPr>
              <a:t> lesson in class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933450" y="10160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</a:rPr>
              <a:t>S</a:t>
            </a:r>
            <a:r>
              <a:rPr lang="en-US" sz="2400" dirty="0"/>
              <a:t>chool starts on the 5</a:t>
            </a:r>
            <a:r>
              <a:rPr lang="en-US" sz="2400" baseline="30000" dirty="0"/>
              <a:t>th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S</a:t>
            </a:r>
            <a:r>
              <a:rPr lang="en-US" sz="2400" dirty="0"/>
              <a:t>eptember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952500" y="2043113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D</a:t>
            </a:r>
            <a:r>
              <a:rPr lang="en-US" sz="2400"/>
              <a:t>oes he live in </a:t>
            </a:r>
            <a:r>
              <a:rPr lang="en-US" sz="2400">
                <a:solidFill>
                  <a:srgbClr val="FF0000"/>
                </a:solidFill>
              </a:rPr>
              <a:t>H</a:t>
            </a:r>
            <a:r>
              <a:rPr lang="en-US" sz="2400"/>
              <a:t>a noi</a:t>
            </a:r>
            <a:r>
              <a:rPr lang="en-US" sz="24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942975" y="3048000"/>
            <a:ext cx="693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I </a:t>
            </a:r>
            <a:r>
              <a:rPr lang="en-US" sz="2400"/>
              <a:t>am excited about the first day of school</a:t>
            </a:r>
            <a:r>
              <a:rPr lang="en-US" sz="240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919163" y="4010025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A</a:t>
            </a:r>
            <a:r>
              <a:rPr lang="en-US" sz="2400"/>
              <a:t>re you doing your homework</a:t>
            </a:r>
            <a:r>
              <a:rPr lang="en-US" sz="24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942975" y="49530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W</a:t>
            </a:r>
            <a:r>
              <a:rPr lang="en-US" sz="2400"/>
              <a:t>e’re having an </a:t>
            </a:r>
            <a:r>
              <a:rPr lang="en-US" sz="2400">
                <a:solidFill>
                  <a:srgbClr val="FF0000"/>
                </a:solidFill>
              </a:rPr>
              <a:t>E</a:t>
            </a:r>
            <a:r>
              <a:rPr lang="en-US" sz="2400"/>
              <a:t>nglish lesson in class</a:t>
            </a:r>
            <a:r>
              <a:rPr lang="en-US" sz="240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614363" y="5476875"/>
            <a:ext cx="670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6. </a:t>
            </a:r>
            <a:r>
              <a:rPr lang="en-US" sz="2400" dirty="0">
                <a:solidFill>
                  <a:srgbClr val="00B050"/>
                </a:solidFill>
              </a:rPr>
              <a:t>how hardworking </a:t>
            </a:r>
            <a:r>
              <a:rPr lang="en-US" sz="2400" dirty="0" err="1">
                <a:solidFill>
                  <a:srgbClr val="00B050"/>
                </a:solidFill>
              </a:rPr>
              <a:t>hoa</a:t>
            </a:r>
            <a:r>
              <a:rPr lang="en-US" sz="2400" dirty="0">
                <a:solidFill>
                  <a:srgbClr val="00B050"/>
                </a:solidFill>
              </a:rPr>
              <a:t> is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938213" y="5824538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H</a:t>
            </a:r>
            <a:r>
              <a:rPr lang="en-US" sz="2400"/>
              <a:t>ow hard-working </a:t>
            </a:r>
            <a:r>
              <a:rPr lang="en-US" sz="2400">
                <a:solidFill>
                  <a:srgbClr val="FF0000"/>
                </a:solidFill>
              </a:rPr>
              <a:t>H</a:t>
            </a:r>
            <a:r>
              <a:rPr lang="en-US" sz="2400"/>
              <a:t>oa is</a:t>
            </a:r>
            <a:r>
              <a:rPr lang="en-US" sz="2400">
                <a:solidFill>
                  <a:srgbClr val="FF0000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  <p:bldP spid="7177" grpId="0"/>
      <p:bldP spid="7178" grpId="0"/>
      <p:bldP spid="7179" grpId="0"/>
      <p:bldP spid="7180" grpId="0"/>
      <p:bldP spid="71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838200" y="153988"/>
            <a:ext cx="7848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.VnVogueH" pitchFamily="34" charset="0"/>
              </a:rPr>
              <a:t>Write a webpage about your school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52400" y="990600"/>
            <a:ext cx="807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1. Name of the school</a:t>
            </a:r>
            <a:r>
              <a:rPr lang="en-US" sz="2800" dirty="0" smtClean="0"/>
              <a:t>: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Chau</a:t>
            </a:r>
            <a:endParaRPr lang="en-US" sz="2800" dirty="0">
              <a:solidFill>
                <a:srgbClr val="9900CC"/>
              </a:solidFill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52400" y="1524000"/>
            <a:ext cx="7772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2. Location: </a:t>
            </a:r>
            <a:r>
              <a:rPr lang="en-US" sz="2800" dirty="0" smtClean="0">
                <a:solidFill>
                  <a:srgbClr val="9900CC"/>
                </a:solidFill>
              </a:rPr>
              <a:t> Que Son </a:t>
            </a:r>
            <a:r>
              <a:rPr lang="en-US" sz="2800" dirty="0" smtClean="0">
                <a:solidFill>
                  <a:srgbClr val="9900CC"/>
                </a:solidFill>
              </a:rPr>
              <a:t>- </a:t>
            </a:r>
            <a:r>
              <a:rPr lang="en-US" sz="2800" dirty="0" smtClean="0">
                <a:solidFill>
                  <a:srgbClr val="9900CC"/>
                </a:solidFill>
              </a:rPr>
              <a:t>Quang Nam</a:t>
            </a:r>
            <a:endParaRPr lang="en-US" sz="2800" dirty="0">
              <a:solidFill>
                <a:srgbClr val="9900CC"/>
              </a:solidFill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28600" y="2057400"/>
            <a:ext cx="838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3. Number of students and teachers: </a:t>
            </a:r>
            <a:r>
              <a:rPr lang="en-US" sz="2800" dirty="0" smtClean="0">
                <a:solidFill>
                  <a:srgbClr val="9900CC"/>
                </a:solidFill>
              </a:rPr>
              <a:t>50 </a:t>
            </a:r>
            <a:r>
              <a:rPr lang="en-US" sz="2800" dirty="0">
                <a:solidFill>
                  <a:srgbClr val="9900CC"/>
                </a:solidFill>
              </a:rPr>
              <a:t>teachers / more than 500 </a:t>
            </a:r>
            <a:r>
              <a:rPr lang="en-US" sz="2800" dirty="0" smtClean="0">
                <a:solidFill>
                  <a:srgbClr val="9900CC"/>
                </a:solidFill>
              </a:rPr>
              <a:t>students</a:t>
            </a:r>
            <a:endParaRPr lang="en-US" sz="2800" dirty="0">
              <a:solidFill>
                <a:srgbClr val="9900CC"/>
              </a:solidFill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52400" y="3048000"/>
            <a:ext cx="8991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4. Activities at school: </a:t>
            </a:r>
            <a:r>
              <a:rPr lang="en-US" sz="2800" dirty="0">
                <a:solidFill>
                  <a:srgbClr val="9900CC"/>
                </a:solidFill>
              </a:rPr>
              <a:t>study in the morning and afternoon with well- qualified teachers / take part in outdoor activities at break.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52401" y="4267200"/>
            <a:ext cx="838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5. Great things about school: </a:t>
            </a:r>
            <a:r>
              <a:rPr lang="en-US" sz="2800" dirty="0">
                <a:solidFill>
                  <a:srgbClr val="9900CC"/>
                </a:solidFill>
              </a:rPr>
              <a:t>gifted students coming from all over the district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52400" y="5105400"/>
            <a:ext cx="739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/>
              <a:t>6</a:t>
            </a:r>
            <a:r>
              <a:rPr lang="en-US" sz="2800" dirty="0"/>
              <a:t>. Clothing: </a:t>
            </a:r>
            <a:r>
              <a:rPr lang="en-US" sz="2800" dirty="0">
                <a:solidFill>
                  <a:srgbClr val="9900CC"/>
                </a:solidFill>
              </a:rPr>
              <a:t>wear our </a:t>
            </a:r>
            <a:r>
              <a:rPr lang="en-US" sz="2800" dirty="0" smtClean="0">
                <a:solidFill>
                  <a:srgbClr val="9900CC"/>
                </a:solidFill>
              </a:rPr>
              <a:t> </a:t>
            </a:r>
            <a:r>
              <a:rPr lang="en-US" sz="2800" dirty="0">
                <a:solidFill>
                  <a:srgbClr val="9900CC"/>
                </a:solidFill>
              </a:rPr>
              <a:t>uniform </a:t>
            </a:r>
            <a:r>
              <a:rPr lang="en-US" sz="2800" dirty="0" smtClean="0">
                <a:solidFill>
                  <a:srgbClr val="9900CC"/>
                </a:solidFill>
              </a:rPr>
              <a:t> every day</a:t>
            </a:r>
            <a:endParaRPr lang="en-US" sz="2800" dirty="0">
              <a:solidFill>
                <a:srgbClr val="9900CC"/>
              </a:solidFill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28600" y="5715000"/>
            <a:ext cx="853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7. Subject you like: </a:t>
            </a:r>
            <a:r>
              <a:rPr lang="en-US" sz="2800" dirty="0">
                <a:solidFill>
                  <a:srgbClr val="9900CC"/>
                </a:solidFill>
              </a:rPr>
              <a:t>Math, Literature, English…. because….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533400" y="6248400"/>
            <a:ext cx="7543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8. Activities after school: </a:t>
            </a:r>
            <a:r>
              <a:rPr lang="en-US" sz="2800" dirty="0">
                <a:solidFill>
                  <a:srgbClr val="9900CC"/>
                </a:solidFill>
              </a:rPr>
              <a:t>play sports / go home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304800" y="228600"/>
            <a:ext cx="8610600" cy="6477000"/>
          </a:xfrm>
          <a:prstGeom prst="foldedCorner">
            <a:avLst>
              <a:gd name="adj" fmla="val 12333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33400" y="488950"/>
            <a:ext cx="8001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 dirty="0">
                <a:solidFill>
                  <a:srgbClr val="C00000"/>
                </a:solidFill>
              </a:rPr>
              <a:t>Hi. My name is ............ I am now a student at </a:t>
            </a:r>
            <a:r>
              <a:rPr lang="en-US" sz="3200" i="1" dirty="0" err="1" smtClean="0">
                <a:solidFill>
                  <a:srgbClr val="C00000"/>
                </a:solidFill>
              </a:rPr>
              <a:t>Que</a:t>
            </a:r>
            <a:r>
              <a:rPr lang="en-US" sz="3200" i="1" dirty="0" smtClean="0">
                <a:solidFill>
                  <a:srgbClr val="C00000"/>
                </a:solidFill>
              </a:rPr>
              <a:t> </a:t>
            </a:r>
            <a:r>
              <a:rPr lang="en-US" sz="3200" i="1" dirty="0" err="1" smtClean="0">
                <a:solidFill>
                  <a:srgbClr val="C00000"/>
                </a:solidFill>
              </a:rPr>
              <a:t>Chau</a:t>
            </a:r>
            <a:r>
              <a:rPr lang="en-US" sz="3200" i="1" dirty="0" smtClean="0">
                <a:solidFill>
                  <a:srgbClr val="C00000"/>
                </a:solidFill>
              </a:rPr>
              <a:t> </a:t>
            </a:r>
            <a:r>
              <a:rPr lang="en-US" sz="3200" i="1" dirty="0">
                <a:solidFill>
                  <a:srgbClr val="C00000"/>
                </a:solidFill>
              </a:rPr>
              <a:t>lower secondary school. My school is </a:t>
            </a:r>
            <a:r>
              <a:rPr lang="en-US" sz="3200" i="1" dirty="0" smtClean="0">
                <a:solidFill>
                  <a:srgbClr val="C00000"/>
                </a:solidFill>
              </a:rPr>
              <a:t>in </a:t>
            </a:r>
            <a:r>
              <a:rPr lang="en-US" sz="3200" i="1" dirty="0" err="1" smtClean="0">
                <a:solidFill>
                  <a:srgbClr val="C00000"/>
                </a:solidFill>
              </a:rPr>
              <a:t>Que</a:t>
            </a:r>
            <a:r>
              <a:rPr lang="en-US" sz="3200" i="1" dirty="0" smtClean="0">
                <a:solidFill>
                  <a:srgbClr val="C00000"/>
                </a:solidFill>
              </a:rPr>
              <a:t> So district. </a:t>
            </a:r>
            <a:r>
              <a:rPr lang="en-US" sz="3200" i="1" dirty="0">
                <a:solidFill>
                  <a:srgbClr val="C00000"/>
                </a:solidFill>
              </a:rPr>
              <a:t>It is not a large school. ………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3963122472009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990600" y="0"/>
            <a:ext cx="7248525" cy="35814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endParaRPr lang="en-US" sz="3600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 Black"/>
            </a:endParaRPr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914400" y="4572000"/>
            <a:ext cx="7467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GOOD </a:t>
            </a:r>
            <a:r>
              <a:rPr lang="en-US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BYE</a:t>
            </a:r>
            <a:endParaRPr 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57400" y="0"/>
            <a:ext cx="3429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5. </a:t>
            </a:r>
            <a:r>
              <a:rPr lang="en-US" sz="3200" b="1" dirty="0" smtClean="0"/>
              <a:t>Homework</a:t>
            </a:r>
            <a:endParaRPr lang="en-US" sz="3200" b="1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85800" y="1066800"/>
            <a:ext cx="6248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800" dirty="0">
                <a:solidFill>
                  <a:srgbClr val="C00000"/>
                </a:solidFill>
              </a:rPr>
              <a:t> Learn by heart all the new words.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685800" y="1981200"/>
            <a:ext cx="594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800" dirty="0">
                <a:solidFill>
                  <a:srgbClr val="C00000"/>
                </a:solidFill>
              </a:rPr>
              <a:t> Write about your timetable.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671512" y="2667000"/>
            <a:ext cx="66436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800" dirty="0">
                <a:solidFill>
                  <a:srgbClr val="C00000"/>
                </a:solidFill>
              </a:rPr>
              <a:t> Write words with the sounds: </a:t>
            </a:r>
            <a:r>
              <a:rPr lang="en-US" sz="2800" b="1" dirty="0">
                <a:solidFill>
                  <a:srgbClr val="C00000"/>
                </a:solidFill>
              </a:rPr>
              <a:t>/</a:t>
            </a:r>
            <a:r>
              <a:rPr lang="en-US" sz="2800" b="1" dirty="0">
                <a:solidFill>
                  <a:srgbClr val="C00000"/>
                </a:solidFill>
                <a:sym typeface="Symbol" pitchFamily="18" charset="2"/>
              </a:rPr>
              <a:t></a:t>
            </a:r>
            <a:r>
              <a:rPr lang="en-US" sz="2800" b="1" dirty="0">
                <a:solidFill>
                  <a:srgbClr val="C00000"/>
                </a:solidFill>
              </a:rPr>
              <a:t>u/ and </a:t>
            </a:r>
            <a:r>
              <a:rPr lang="en-US" sz="2800" b="1" dirty="0" smtClean="0">
                <a:solidFill>
                  <a:srgbClr val="C00000"/>
                </a:solidFill>
              </a:rPr>
              <a:t>/ʌ/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  <p:bldP spid="15364" grpId="0" animBg="1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568</Words>
  <Application>Microsoft Office PowerPoint</Application>
  <PresentationFormat>On-screen Show (4:3)</PresentationFormat>
  <Paragraphs>84</Paragraphs>
  <Slides>10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Clip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duc</dc:creator>
  <cp:lastModifiedBy>HP</cp:lastModifiedBy>
  <cp:revision>46</cp:revision>
  <dcterms:created xsi:type="dcterms:W3CDTF">2015-09-03T02:27:19Z</dcterms:created>
  <dcterms:modified xsi:type="dcterms:W3CDTF">2016-06-13T08:18:36Z</dcterms:modified>
</cp:coreProperties>
</file>